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12192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h9jP6kyog4hncxaFI0eKI6f+1i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7ec28b053_1_1:notes"/>
          <p:cNvSpPr/>
          <p:nvPr>
            <p:ph idx="2" type="sldImg"/>
          </p:nvPr>
        </p:nvSpPr>
        <p:spPr>
          <a:xfrm>
            <a:off x="2032400" y="514350"/>
            <a:ext cx="81285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e7ec28b053_1_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title"/>
          </p:nvPr>
        </p:nvSpPr>
        <p:spPr>
          <a:xfrm>
            <a:off x="2526665" y="1665287"/>
            <a:ext cx="7138669" cy="1771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2526665" y="1665287"/>
            <a:ext cx="7138669" cy="1771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917575" y="1794255"/>
            <a:ext cx="10356850" cy="39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subTitle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2526665" y="1665287"/>
            <a:ext cx="7138669" cy="1771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" type="body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2" type="body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2526665" y="1665287"/>
            <a:ext cx="7138669" cy="1771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917575" y="1794255"/>
            <a:ext cx="10356850" cy="39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tatjana.pacemska@ugd.edu.mk" TargetMode="External"/><Relationship Id="rId4" Type="http://schemas.openxmlformats.org/officeDocument/2006/relationships/hyperlink" Target="mailto:biljana.stojkoska@finki.ukim.mk" TargetMode="External"/><Relationship Id="rId5" Type="http://schemas.openxmlformats.org/officeDocument/2006/relationships/hyperlink" Target="mailto:olivijaf@gmail.com" TargetMode="External"/><Relationship Id="rId6" Type="http://schemas.openxmlformats.org/officeDocument/2006/relationships/hyperlink" Target="mailto:slave.temkov@finki.ukim.mk" TargetMode="External"/><Relationship Id="rId7" Type="http://schemas.openxmlformats.org/officeDocument/2006/relationships/hyperlink" Target="mailto:eftim.zdravevski@finki.ukim.mk" TargetMode="External"/><Relationship Id="rId8" Type="http://schemas.openxmlformats.org/officeDocument/2006/relationships/hyperlink" Target="mailto:petre.Lameski@finki.ukim.mk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8.jpg"/><Relationship Id="rId5" Type="http://schemas.openxmlformats.org/officeDocument/2006/relationships/image" Target="../media/image6.jpg"/><Relationship Id="rId6" Type="http://schemas.openxmlformats.org/officeDocument/2006/relationships/image" Target="../media/image2.jpg"/><Relationship Id="rId7" Type="http://schemas.openxmlformats.org/officeDocument/2006/relationships/image" Target="../media/image5.jpg"/><Relationship Id="rId8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>
            <p:ph type="title"/>
          </p:nvPr>
        </p:nvSpPr>
        <p:spPr>
          <a:xfrm>
            <a:off x="2526665" y="1665287"/>
            <a:ext cx="7138669" cy="1771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-1125220" lvl="0" marL="1139190" marR="5080" rtl="0" algn="l">
              <a:lnSpc>
                <a:spcPct val="108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FinAI North Macedonia  Country Update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4318" y="886121"/>
            <a:ext cx="8709874" cy="48852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/>
          <p:nvPr>
            <p:ph type="title"/>
          </p:nvPr>
        </p:nvSpPr>
        <p:spPr>
          <a:xfrm>
            <a:off x="917575" y="609282"/>
            <a:ext cx="3044825" cy="70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MK members</a:t>
            </a:r>
            <a:endParaRPr sz="4400"/>
          </a:p>
        </p:txBody>
      </p:sp>
      <p:sp>
        <p:nvSpPr>
          <p:cNvPr id="54" name="Google Shape;54;p3"/>
          <p:cNvSpPr txBox="1"/>
          <p:nvPr/>
        </p:nvSpPr>
        <p:spPr>
          <a:xfrm>
            <a:off x="917575" y="1725874"/>
            <a:ext cx="6836400" cy="3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9850">
            <a:spAutoFit/>
          </a:bodyPr>
          <a:lstStyle/>
          <a:p>
            <a:pPr indent="-229234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Prof. d-r Tatjana Atanasova Pachemska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tatjana.pacemska@ugd.edu.mk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Prof. d-r Biljana Stojkoska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biljana.stojkoska@finki.ukim.mk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Olivija Filiposka PhD,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olivijaf@gmail.com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Dipl. Eng. Slave Temkov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slave.temkov@finki.ukim.mk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844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Assoc. Prof. d-r Eftim Zdravevski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eftim.zdravevski@finki.ukim.mk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Assist. Prof. d-r Petre Lameski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petre.Lameski@finki.ukim.mk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Prof d-r Anastas Dzurovski anastas.dzurovski@uklo.edu.mk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/>
          <p:nvPr/>
        </p:nvSpPr>
        <p:spPr>
          <a:xfrm>
            <a:off x="0" y="647700"/>
            <a:ext cx="12192000" cy="742950"/>
          </a:xfrm>
          <a:custGeom>
            <a:rect b="b" l="l" r="r" t="t"/>
            <a:pathLst>
              <a:path extrusionOk="0" h="742950" w="12192000">
                <a:moveTo>
                  <a:pt x="12192000" y="0"/>
                </a:moveTo>
                <a:lnTo>
                  <a:pt x="0" y="0"/>
                </a:lnTo>
                <a:lnTo>
                  <a:pt x="0" y="742950"/>
                </a:lnTo>
                <a:lnTo>
                  <a:pt x="12192000" y="7429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60" name="Google Shape;6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86975" y="4095750"/>
            <a:ext cx="1362075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95725" y="1676400"/>
            <a:ext cx="1504950" cy="216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95725" y="3905250"/>
            <a:ext cx="1504950" cy="216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476875" y="1676400"/>
            <a:ext cx="3086100" cy="439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639175" y="1676400"/>
            <a:ext cx="2809875" cy="235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39175" y="4095750"/>
            <a:ext cx="1362075" cy="197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71525" y="1676400"/>
            <a:ext cx="3048000" cy="4371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4"/>
          <p:cNvSpPr txBox="1"/>
          <p:nvPr>
            <p:ph type="title"/>
          </p:nvPr>
        </p:nvSpPr>
        <p:spPr>
          <a:xfrm>
            <a:off x="4716145" y="708405"/>
            <a:ext cx="2820670" cy="518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</a:rPr>
              <a:t>Fintech Academy</a:t>
            </a:r>
            <a:endParaRPr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/>
          <p:nvPr>
            <p:ph type="title"/>
          </p:nvPr>
        </p:nvSpPr>
        <p:spPr>
          <a:xfrm>
            <a:off x="917575" y="609282"/>
            <a:ext cx="9050655" cy="70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Joint action activity with other countries</a:t>
            </a:r>
            <a:endParaRPr sz="4400"/>
          </a:p>
        </p:txBody>
      </p:sp>
      <p:sp>
        <p:nvSpPr>
          <p:cNvPr id="73" name="Google Shape;73;p5"/>
          <p:cNvSpPr txBox="1"/>
          <p:nvPr/>
        </p:nvSpPr>
        <p:spPr>
          <a:xfrm>
            <a:off x="917575" y="1702288"/>
            <a:ext cx="8117100" cy="41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8575">
            <a:spAutoFit/>
          </a:bodyPr>
          <a:lstStyle/>
          <a:p>
            <a:pPr indent="-229234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 publications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2 publications in review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+ publications in preparation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 online presentations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Direct involvement of MK WG members in deliverables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1 local meeting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4 local projects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2 project proposals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"/>
          <p:cNvSpPr txBox="1"/>
          <p:nvPr>
            <p:ph type="title"/>
          </p:nvPr>
        </p:nvSpPr>
        <p:spPr>
          <a:xfrm>
            <a:off x="917575" y="609282"/>
            <a:ext cx="6991984" cy="70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Industry and regulatory update</a:t>
            </a:r>
            <a:endParaRPr sz="4400"/>
          </a:p>
        </p:txBody>
      </p:sp>
      <p:sp>
        <p:nvSpPr>
          <p:cNvPr id="79" name="Google Shape;79;p6"/>
          <p:cNvSpPr txBox="1"/>
          <p:nvPr/>
        </p:nvSpPr>
        <p:spPr>
          <a:xfrm>
            <a:off x="917575" y="1794255"/>
            <a:ext cx="10227945" cy="39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2700">
            <a:spAutoFit/>
          </a:bodyPr>
          <a:lstStyle/>
          <a:p>
            <a:pPr indent="-229234" lvl="0" marL="241300" marR="548005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New law for interconnection of institutions	including financial  institutions (possible centralized data repo in the next 5-10 years)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5080" rtl="0" algn="l">
              <a:lnSpc>
                <a:spcPct val="112000"/>
              </a:lnSpc>
              <a:spcBef>
                <a:spcPts val="900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Law on Payment Services and Payment Systems, drafted on PSD2 and  PAD that will open the doors to Open Banking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29209" rtl="0" algn="l">
              <a:lnSpc>
                <a:spcPct val="91800"/>
              </a:lnSpc>
              <a:spcBef>
                <a:spcPts val="88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OneID - electronic identity system for citizens accessing online  services provided by companies and state institutions.	It is developed  and certified in accordance with EU standards, european regulations  eIDAS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29234" lvl="0" marL="241300" marR="0" rtl="0" algn="l">
              <a:lnSpc>
                <a:spcPct val="100000"/>
              </a:lnSpc>
              <a:spcBef>
                <a:spcPts val="755"/>
              </a:spcBef>
              <a:spcAft>
                <a:spcPts val="0"/>
              </a:spcAft>
              <a:buSzPts val="2750"/>
              <a:buFont typeface="Arial"/>
              <a:buChar char="•"/>
            </a:pPr>
            <a:r>
              <a:rPr lang="en-US" sz="2750">
                <a:latin typeface="Calibri"/>
                <a:ea typeface="Calibri"/>
                <a:cs typeface="Calibri"/>
                <a:sym typeface="Calibri"/>
              </a:rPr>
              <a:t>Regulatory Fintech Strategy – Proposed Actions for the Regulators</a:t>
            </a:r>
            <a:endParaRPr sz="275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/>
          <p:nvPr/>
        </p:nvSpPr>
        <p:spPr>
          <a:xfrm>
            <a:off x="-1181" y="0"/>
            <a:ext cx="1671955" cy="1567815"/>
          </a:xfrm>
          <a:custGeom>
            <a:rect b="b" l="l" r="r" t="t"/>
            <a:pathLst>
              <a:path extrusionOk="0" h="1567815" w="1671955">
                <a:moveTo>
                  <a:pt x="1671866" y="275475"/>
                </a:moveTo>
                <a:lnTo>
                  <a:pt x="1396403" y="0"/>
                </a:lnTo>
                <a:lnTo>
                  <a:pt x="0" y="0"/>
                </a:lnTo>
                <a:lnTo>
                  <a:pt x="0" y="1188339"/>
                </a:lnTo>
                <a:lnTo>
                  <a:pt x="379514" y="1567815"/>
                </a:lnTo>
                <a:lnTo>
                  <a:pt x="980821" y="966508"/>
                </a:lnTo>
                <a:lnTo>
                  <a:pt x="1215504" y="1201166"/>
                </a:lnTo>
                <a:lnTo>
                  <a:pt x="1671866" y="744855"/>
                </a:lnTo>
                <a:lnTo>
                  <a:pt x="1437157" y="510184"/>
                </a:lnTo>
                <a:lnTo>
                  <a:pt x="1671866" y="275475"/>
                </a:lnTo>
                <a:close/>
              </a:path>
            </a:pathLst>
          </a:custGeom>
          <a:solidFill>
            <a:srgbClr val="4471C4">
              <a:alpha val="29803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5" name="Google Shape;85;p7"/>
          <p:cNvSpPr/>
          <p:nvPr/>
        </p:nvSpPr>
        <p:spPr>
          <a:xfrm>
            <a:off x="9353550" y="0"/>
            <a:ext cx="2838450" cy="1485265"/>
          </a:xfrm>
          <a:custGeom>
            <a:rect b="b" l="l" r="r" t="t"/>
            <a:pathLst>
              <a:path extrusionOk="0" h="1485265" w="2838450">
                <a:moveTo>
                  <a:pt x="2838450" y="0"/>
                </a:moveTo>
                <a:lnTo>
                  <a:pt x="0" y="0"/>
                </a:lnTo>
                <a:lnTo>
                  <a:pt x="793089" y="753262"/>
                </a:lnTo>
                <a:lnTo>
                  <a:pt x="547497" y="998855"/>
                </a:lnTo>
                <a:lnTo>
                  <a:pt x="1033653" y="1485011"/>
                </a:lnTo>
                <a:lnTo>
                  <a:pt x="1291780" y="1226883"/>
                </a:lnTo>
                <a:lnTo>
                  <a:pt x="1554480" y="1476375"/>
                </a:lnTo>
                <a:lnTo>
                  <a:pt x="2838450" y="256794"/>
                </a:lnTo>
                <a:lnTo>
                  <a:pt x="2838450" y="0"/>
                </a:lnTo>
                <a:close/>
              </a:path>
            </a:pathLst>
          </a:custGeom>
          <a:solidFill>
            <a:srgbClr val="FFC000">
              <a:alpha val="29803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grpSp>
        <p:nvGrpSpPr>
          <p:cNvPr id="86" name="Google Shape;86;p7"/>
          <p:cNvGrpSpPr/>
          <p:nvPr/>
        </p:nvGrpSpPr>
        <p:grpSpPr>
          <a:xfrm>
            <a:off x="114300" y="990600"/>
            <a:ext cx="11430000" cy="5867400"/>
            <a:chOff x="114300" y="990600"/>
            <a:chExt cx="11430000" cy="5867400"/>
          </a:xfrm>
        </p:grpSpPr>
        <p:sp>
          <p:nvSpPr>
            <p:cNvPr id="87" name="Google Shape;87;p7"/>
            <p:cNvSpPr/>
            <p:nvPr/>
          </p:nvSpPr>
          <p:spPr>
            <a:xfrm>
              <a:off x="7972425" y="6115050"/>
              <a:ext cx="1495425" cy="742950"/>
            </a:xfrm>
            <a:custGeom>
              <a:rect b="b" l="l" r="r" t="t"/>
              <a:pathLst>
                <a:path extrusionOk="0" h="742950" w="1495425">
                  <a:moveTo>
                    <a:pt x="747776" y="0"/>
                  </a:moveTo>
                  <a:lnTo>
                    <a:pt x="0" y="742950"/>
                  </a:lnTo>
                  <a:lnTo>
                    <a:pt x="1495425" y="742950"/>
                  </a:lnTo>
                  <a:lnTo>
                    <a:pt x="747776" y="0"/>
                  </a:lnTo>
                  <a:close/>
                </a:path>
              </a:pathLst>
            </a:custGeom>
            <a:solidFill>
              <a:srgbClr val="4471C4">
                <a:alpha val="2980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pic>
          <p:nvPicPr>
            <p:cNvPr id="88" name="Google Shape;88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4300" y="990600"/>
              <a:ext cx="11430000" cy="5591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" name="Google Shape;89;p7"/>
            <p:cNvSpPr/>
            <p:nvPr/>
          </p:nvSpPr>
          <p:spPr>
            <a:xfrm>
              <a:off x="7600950" y="6448425"/>
              <a:ext cx="819150" cy="409575"/>
            </a:xfrm>
            <a:custGeom>
              <a:rect b="b" l="l" r="r" t="t"/>
              <a:pathLst>
                <a:path extrusionOk="0" h="409575" w="819150">
                  <a:moveTo>
                    <a:pt x="409575" y="0"/>
                  </a:moveTo>
                  <a:lnTo>
                    <a:pt x="0" y="409575"/>
                  </a:lnTo>
                  <a:lnTo>
                    <a:pt x="819150" y="409575"/>
                  </a:lnTo>
                  <a:lnTo>
                    <a:pt x="409575" y="0"/>
                  </a:lnTo>
                  <a:close/>
                </a:path>
              </a:pathLst>
            </a:custGeom>
            <a:solidFill>
              <a:srgbClr val="4471C4">
                <a:alpha val="29803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7ec28b053_1_1"/>
          <p:cNvSpPr txBox="1"/>
          <p:nvPr/>
        </p:nvSpPr>
        <p:spPr>
          <a:xfrm>
            <a:off x="1286475" y="843800"/>
            <a:ext cx="10791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Updated activities  GP4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2e7ec28b053_1_1"/>
          <p:cNvSpPr txBox="1"/>
          <p:nvPr/>
        </p:nvSpPr>
        <p:spPr>
          <a:xfrm>
            <a:off x="1286475" y="1492150"/>
            <a:ext cx="98979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 participation in networking events in Cluj Napoca,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Brussels, Istanbul, Rethymno, Coimbra, Gran Canaria, Naples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 and active participation in online workshops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collaborative activities referring to deliverables D7, D9, D15, D16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dissemination activities, developing new dissemination channel ResearchGate Lab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 in new joint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applications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COST, CIG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developing partnerships with different stakeholders beyond our action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developing learning programs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2024-06-24T20:17:18Z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2023-09-26T00:00:00Z</vt:filetime>
  </property>
  <property fmtid="{D5CDD505-2E9C-101B-9397-08002B2CF9AE}" pid="3" name="LastSaved">
    <vt:filetime>2024-06-24T00:00:00Z</vt:filetime>
  </property>
</Properties>
</file>